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6" r:id="rId4"/>
    <p:sldId id="257" r:id="rId5"/>
    <p:sldId id="25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86" d="100"/>
          <a:sy n="86" d="100"/>
        </p:scale>
        <p:origin x="90" y="18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F59A83-27F4-42D5-9E66-B3617B0564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8A7146A-6531-4986-A6AD-CD59B8F4F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4AD920-2B39-4E9A-AA1F-87D93B83A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37AA5-5129-4030-855D-DD021B2C4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B70484-F49A-4353-9E21-F373856A0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9153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063BE5-99B5-4138-9FEC-179CBED14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C05DD8C-9DAA-48BA-8A09-3694494A9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00F9A2-04BE-4037-9171-46BD4D944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2F7571-0561-4B2D-9E9C-D900C7D86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09D1E5-2E9B-47EB-91A9-23B5FE66B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423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27A0C5C-6337-4ED8-9B09-7F41A54784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69E115-9523-42F6-ADD1-7B9061C0D3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78185-E481-4F7E-8CC7-E92D35000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BFA0E9-24A8-4089-BA1B-D871E373D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698025-527F-45B0-BD41-EB3946290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168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F8FE3A-3CF4-4376-B913-D0E7E376B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16E50E-DEF2-4A27-922F-65E68F615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DF67D1-1429-45AA-9EC1-61FBDBE4E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5540E5-FC3E-450A-A99C-199C96E02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2B07B2-A823-49F5-86CE-7109B0C03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086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491083-61EB-49D3-A7BD-AAEC300B6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7C8C90-5DE8-4B98-8A9D-B7CE38657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C1ED1D-97AE-4452-B2BD-DA02AEC2D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C23C80-D126-4DFE-B581-A9DC398B6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056252-68A4-4447-B312-6DCCDFCAE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204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A29506-E012-4B5F-BE49-FC8130439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4E86C5-972C-46FC-A253-399BEE1026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2A6B98-68E0-4B2F-BED6-5542A38722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6424F5-F6A1-4F26-9F1C-629C9729E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BDBFBF2-9195-42BA-AE10-BEB2058E6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B3FBACD-5606-45A5-AE62-CCB3D7693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6073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49FBCC-F7D8-4EF9-A465-4C4C61EF3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29EB69-5698-4015-AE59-FA772E605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1B50771-B7BB-46EB-9025-1C5B548A6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3B087C2-7E06-4310-8703-9E711C8EAA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E1CE0DF-5EAC-4DCE-850E-3CCA182171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84BA8FC-80CB-45AF-BCA3-150D44CBA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4D1628D-C322-4D46-BBF5-8C6847237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959228D-3229-4E92-821E-CEF8914A5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2993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0283EF-C536-4B83-8DCF-C30F3C4CE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42109A7-D3EE-494D-895C-7A7E1276D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05EE0B-2DF3-4D43-A1F8-60ECEF552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647B0F-5181-4EED-9846-1B31EEA3E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73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B7D8BD-7585-4E77-B38B-7E72FABF5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663C9A0-541C-4732-9AA3-68515E1F6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5A20CE2-DA06-4857-9DED-6F00E86C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312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D7082B-8C64-45A0-B740-03E0A0AEB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2BBB14-8C1E-47C3-B6AC-F21C82A0D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094C25A-4654-4B30-8106-A473373A7C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F99E463-45E4-4CD1-984E-48E3156B5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5F1898C-60F7-422F-92BE-6732CEDB5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276976B-02C8-4530-89F9-E39A9E628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2765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DB305B-2C33-45A1-AF82-D966C7828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AE3A1BF-FA84-432F-9253-9B12326E58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CE8355-9614-424A-97CC-B80F61EB5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35252F-B991-4EA2-8CC0-FE12A2ECD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002109A-6EAA-4C3C-8B91-046C2F0FE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C99ADC-0B2E-4FF8-A3B3-56EB47856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37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319AB3F-B8B3-4FC3-B435-9D44713C7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64A808C-0525-45A3-9EEF-C90E27297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CA2754-C127-4A62-A774-AE6DC700FC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5820C-D7DF-445B-B43F-C0A7B5E9AE57}" type="datetimeFigureOut">
              <a:rPr lang="fr-FR" smtClean="0"/>
              <a:t>12/01/2023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2A59C4-FD17-421A-A7BC-DDFE9874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DB1A54-2C58-4646-A770-98ABD3564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599A7-1134-4791-BA44-49BC6D201F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606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4548094" y="191862"/>
            <a:ext cx="374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2A: gels for the figure  </a:t>
            </a:r>
            <a:endParaRPr lang="fr-FR" dirty="0"/>
          </a:p>
        </p:txBody>
      </p:sp>
      <p:grpSp>
        <p:nvGrpSpPr>
          <p:cNvPr id="26" name="Groupe 25"/>
          <p:cNvGrpSpPr/>
          <p:nvPr/>
        </p:nvGrpSpPr>
        <p:grpSpPr>
          <a:xfrm>
            <a:off x="0" y="-373450"/>
            <a:ext cx="4458214" cy="7713347"/>
            <a:chOff x="-63583" y="-388221"/>
            <a:chExt cx="4458214" cy="7713347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65EEB441-40DA-4EB4-9002-6858338B0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94630" cy="3717180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EF4AB806-C455-4CE7-8EA5-CFDD23E4F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378591"/>
              <a:ext cx="4394630" cy="3946535"/>
            </a:xfrm>
            <a:prstGeom prst="rect">
              <a:avLst/>
            </a:prstGeom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A93393B-39D8-4F2A-B3BD-0D9B50050EA5}"/>
                </a:ext>
              </a:extLst>
            </p:cNvPr>
            <p:cNvSpPr txBox="1"/>
            <p:nvPr/>
          </p:nvSpPr>
          <p:spPr>
            <a:xfrm rot="18331254">
              <a:off x="991426" y="497404"/>
              <a:ext cx="1423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SM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39EDB95B-4400-45CA-BEC6-D2FB2B1C57C4}"/>
                </a:ext>
              </a:extLst>
            </p:cNvPr>
            <p:cNvSpPr txBox="1"/>
            <p:nvPr/>
          </p:nvSpPr>
          <p:spPr>
            <a:xfrm rot="18331254">
              <a:off x="1288223" y="547627"/>
              <a:ext cx="14125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4.1N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FB2B675-C957-4B56-AB59-D44163C6E847}"/>
                </a:ext>
              </a:extLst>
            </p:cNvPr>
            <p:cNvSpPr txBox="1"/>
            <p:nvPr/>
          </p:nvSpPr>
          <p:spPr>
            <a:xfrm rot="18331254">
              <a:off x="1691821" y="524164"/>
              <a:ext cx="13572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</a:t>
              </a:r>
              <a:r>
                <a:rPr lang="fr-FR" dirty="0" smtClean="0"/>
                <a:t>A1</a:t>
              </a:r>
              <a:endParaRPr lang="fr-FR" dirty="0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0B7F4275-9A0A-4AFB-9069-5231F680049B}"/>
                </a:ext>
              </a:extLst>
            </p:cNvPr>
            <p:cNvSpPr txBox="1"/>
            <p:nvPr/>
          </p:nvSpPr>
          <p:spPr>
            <a:xfrm rot="18331254">
              <a:off x="1852367" y="361757"/>
              <a:ext cx="186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</a:t>
              </a:r>
              <a:r>
                <a:rPr lang="fr-FR" dirty="0" smtClean="0"/>
                <a:t>Ctrl </a:t>
              </a:r>
              <a:endParaRPr lang="fr-FR" sz="1200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5882882C-5C1B-46E4-A397-02BDE6D98432}"/>
                </a:ext>
              </a:extLst>
            </p:cNvPr>
            <p:cNvSpPr txBox="1"/>
            <p:nvPr/>
          </p:nvSpPr>
          <p:spPr>
            <a:xfrm rot="18331254">
              <a:off x="731316" y="3694524"/>
              <a:ext cx="1423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SM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B74ECEE2-8D74-4ECB-B4D3-E01417D8979C}"/>
                </a:ext>
              </a:extLst>
            </p:cNvPr>
            <p:cNvSpPr txBox="1"/>
            <p:nvPr/>
          </p:nvSpPr>
          <p:spPr>
            <a:xfrm rot="18331254">
              <a:off x="981492" y="3593894"/>
              <a:ext cx="1608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4.1N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44E965AD-5519-4AA0-860F-79192B889599}"/>
                </a:ext>
              </a:extLst>
            </p:cNvPr>
            <p:cNvSpPr txBox="1"/>
            <p:nvPr/>
          </p:nvSpPr>
          <p:spPr>
            <a:xfrm rot="18331254">
              <a:off x="1341528" y="3673948"/>
              <a:ext cx="13572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A1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3EE8378F-C3B2-485D-ABA0-6A93396BF4E1}"/>
                </a:ext>
              </a:extLst>
            </p:cNvPr>
            <p:cNvSpPr txBox="1"/>
            <p:nvPr/>
          </p:nvSpPr>
          <p:spPr>
            <a:xfrm rot="18331254">
              <a:off x="1713494" y="3801222"/>
              <a:ext cx="1126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Ctrl </a:t>
              </a:r>
              <a:r>
                <a:rPr lang="fr-FR" dirty="0" smtClean="0"/>
                <a:t> </a:t>
              </a:r>
              <a:endParaRPr lang="fr-FR" sz="12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F394A01D-DF2C-4BC7-8AA3-BF75379E5A77}"/>
                </a:ext>
              </a:extLst>
            </p:cNvPr>
            <p:cNvSpPr txBox="1"/>
            <p:nvPr/>
          </p:nvSpPr>
          <p:spPr>
            <a:xfrm>
              <a:off x="-1" y="1076672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4.1N</a:t>
              </a:r>
            </a:p>
            <a:p>
              <a:r>
                <a:rPr lang="fr-FR" dirty="0"/>
                <a:t>130KDa</a:t>
              </a:r>
            </a:p>
          </p:txBody>
        </p: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137C91B8-6B1D-4159-B377-D8695EF69E6E}"/>
                </a:ext>
              </a:extLst>
            </p:cNvPr>
            <p:cNvCxnSpPr>
              <a:cxnSpLocks/>
            </p:cNvCxnSpPr>
            <p:nvPr/>
          </p:nvCxnSpPr>
          <p:spPr>
            <a:xfrm>
              <a:off x="230142" y="1725169"/>
              <a:ext cx="49377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9C3E32BF-058B-417D-972A-0BB0B5BB0DD3}"/>
                </a:ext>
              </a:extLst>
            </p:cNvPr>
            <p:cNvSpPr txBox="1"/>
            <p:nvPr/>
          </p:nvSpPr>
          <p:spPr>
            <a:xfrm>
              <a:off x="-63583" y="4301097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GluA1</a:t>
              </a:r>
            </a:p>
            <a:p>
              <a:r>
                <a:rPr lang="fr-FR" dirty="0"/>
                <a:t>100KDa</a:t>
              </a:r>
            </a:p>
          </p:txBody>
        </p:sp>
        <p:cxnSp>
          <p:nvCxnSpPr>
            <p:cNvPr id="24" name="Connecteur droit avec flèche 23">
              <a:extLst>
                <a:ext uri="{FF2B5EF4-FFF2-40B4-BE49-F238E27FC236}">
                  <a16:creationId xmlns:a16="http://schemas.microsoft.com/office/drawing/2014/main" id="{8682B706-DC2A-4C36-AE40-CCB13B0E7FFE}"/>
                </a:ext>
              </a:extLst>
            </p:cNvPr>
            <p:cNvCxnSpPr>
              <a:cxnSpLocks/>
            </p:cNvCxnSpPr>
            <p:nvPr/>
          </p:nvCxnSpPr>
          <p:spPr>
            <a:xfrm>
              <a:off x="46397" y="5067977"/>
              <a:ext cx="56695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9A77253-4C43-4158-8388-D8F4C63AEF1E}"/>
                </a:ext>
              </a:extLst>
            </p:cNvPr>
            <p:cNvSpPr/>
            <p:nvPr/>
          </p:nvSpPr>
          <p:spPr>
            <a:xfrm>
              <a:off x="1130658" y="49187"/>
              <a:ext cx="20131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b="1" dirty="0" err="1" smtClean="0">
                  <a:solidFill>
                    <a:srgbClr val="C00000"/>
                  </a:solidFill>
                </a:rPr>
                <a:t>Experiment</a:t>
              </a:r>
              <a:r>
                <a:rPr lang="fr-FR" b="1" dirty="0" smtClean="0">
                  <a:solidFill>
                    <a:srgbClr val="C00000"/>
                  </a:solidFill>
                </a:rPr>
                <a:t> 2, 4.1N</a:t>
              </a:r>
              <a:endParaRPr lang="fr-FR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7366474" y="-306808"/>
            <a:ext cx="4909418" cy="7796061"/>
            <a:chOff x="6764308" y="-347312"/>
            <a:chExt cx="4909418" cy="7796061"/>
          </a:xfrm>
        </p:grpSpPr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15AD2C43-E81D-4AA0-8AD7-039E5BC75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4308" y="3553574"/>
              <a:ext cx="4605064" cy="3895175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94EEB2FA-4CA0-4E32-A8A6-CC5EB0952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927" y="0"/>
              <a:ext cx="4624975" cy="3895174"/>
            </a:xfrm>
            <a:prstGeom prst="rect">
              <a:avLst/>
            </a:prstGeom>
          </p:spPr>
        </p:pic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3EAE665B-254D-481A-A9AB-E119EF5D7A14}"/>
                </a:ext>
              </a:extLst>
            </p:cNvPr>
            <p:cNvGrpSpPr/>
            <p:nvPr/>
          </p:nvGrpSpPr>
          <p:grpSpPr>
            <a:xfrm>
              <a:off x="9478443" y="2947561"/>
              <a:ext cx="1479137" cy="1869288"/>
              <a:chOff x="2513776" y="2125459"/>
              <a:chExt cx="1479137" cy="1869288"/>
            </a:xfrm>
          </p:grpSpPr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7F505854-521A-4405-954B-26D79C89B676}"/>
                  </a:ext>
                </a:extLst>
              </p:cNvPr>
              <p:cNvSpPr txBox="1"/>
              <p:nvPr/>
            </p:nvSpPr>
            <p:spPr>
              <a:xfrm rot="18331254">
                <a:off x="1986921" y="3025922"/>
                <a:ext cx="14230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SM</a:t>
                </a:r>
                <a:endParaRPr lang="fr-FR" dirty="0"/>
              </a:p>
            </p:txBody>
          </p:sp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D8B044A7-AB5E-457B-966D-E7C5F0327F0A}"/>
                  </a:ext>
                </a:extLst>
              </p:cNvPr>
              <p:cNvSpPr txBox="1"/>
              <p:nvPr/>
            </p:nvSpPr>
            <p:spPr>
              <a:xfrm rot="18331254">
                <a:off x="2283293" y="2950337"/>
                <a:ext cx="16087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SAP97</a:t>
                </a:r>
                <a:endParaRPr lang="fr-FR" dirty="0"/>
              </a:p>
            </p:txBody>
          </p:sp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ACF158FE-59A4-4D79-A5A1-A6249A5070F7}"/>
                  </a:ext>
                </a:extLst>
              </p:cNvPr>
              <p:cNvSpPr txBox="1"/>
              <p:nvPr/>
            </p:nvSpPr>
            <p:spPr>
              <a:xfrm rot="18331254">
                <a:off x="2649072" y="3083799"/>
                <a:ext cx="13572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A1</a:t>
                </a:r>
                <a:endParaRPr lang="fr-FR" dirty="0"/>
              </a:p>
            </p:txBody>
          </p:sp>
          <p:sp>
            <p:nvSpPr>
              <p:cNvPr id="44" name="ZoneTexte 43">
                <a:extLst>
                  <a:ext uri="{FF2B5EF4-FFF2-40B4-BE49-F238E27FC236}">
                    <a16:creationId xmlns:a16="http://schemas.microsoft.com/office/drawing/2014/main" id="{C84BC15C-3504-4AFD-9A0D-3D3D998AC410}"/>
                  </a:ext>
                </a:extLst>
              </p:cNvPr>
              <p:cNvSpPr txBox="1"/>
              <p:nvPr/>
            </p:nvSpPr>
            <p:spPr>
              <a:xfrm rot="18331254">
                <a:off x="2873603" y="2875437"/>
                <a:ext cx="18692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Ctrl</a:t>
                </a:r>
                <a:endParaRPr lang="fr-FR" sz="1200" dirty="0"/>
              </a:p>
            </p:txBody>
          </p:sp>
        </p:grp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2F324D12-E711-46EE-A78C-CC1BEBEF5FBB}"/>
                </a:ext>
              </a:extLst>
            </p:cNvPr>
            <p:cNvSpPr txBox="1"/>
            <p:nvPr/>
          </p:nvSpPr>
          <p:spPr>
            <a:xfrm>
              <a:off x="10647619" y="1808039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SAP97</a:t>
              </a:r>
            </a:p>
            <a:p>
              <a:r>
                <a:rPr lang="fr-FR" dirty="0"/>
                <a:t>130KDa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AFA4A40A-13C3-4812-AE77-4C54F9E6A83B}"/>
                </a:ext>
              </a:extLst>
            </p:cNvPr>
            <p:cNvSpPr txBox="1"/>
            <p:nvPr/>
          </p:nvSpPr>
          <p:spPr>
            <a:xfrm>
              <a:off x="10549179" y="5135813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GluA1</a:t>
              </a:r>
            </a:p>
            <a:p>
              <a:r>
                <a:rPr lang="fr-FR" dirty="0"/>
                <a:t>100KDa</a:t>
              </a:r>
            </a:p>
          </p:txBody>
        </p:sp>
        <p:cxnSp>
          <p:nvCxnSpPr>
            <p:cNvPr id="33" name="Connecteur droit avec flèche 32">
              <a:extLst>
                <a:ext uri="{FF2B5EF4-FFF2-40B4-BE49-F238E27FC236}">
                  <a16:creationId xmlns:a16="http://schemas.microsoft.com/office/drawing/2014/main" id="{6DA46C56-D614-490A-A8D3-66147AFC0F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7619" y="5156105"/>
              <a:ext cx="45052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avec flèche 33">
              <a:extLst>
                <a:ext uri="{FF2B5EF4-FFF2-40B4-BE49-F238E27FC236}">
                  <a16:creationId xmlns:a16="http://schemas.microsoft.com/office/drawing/2014/main" id="{897EBDCF-6E94-44FD-A920-B14572C28D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11713" y="1832857"/>
              <a:ext cx="45052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CB9B6D5B-976B-46B0-94EA-62B778E7109A}"/>
                </a:ext>
              </a:extLst>
            </p:cNvPr>
            <p:cNvGrpSpPr/>
            <p:nvPr/>
          </p:nvGrpSpPr>
          <p:grpSpPr>
            <a:xfrm>
              <a:off x="9659062" y="-347312"/>
              <a:ext cx="1541580" cy="1869288"/>
              <a:chOff x="1645734" y="1895587"/>
              <a:chExt cx="1541580" cy="1869288"/>
            </a:xfrm>
          </p:grpSpPr>
          <p:sp>
            <p:nvSpPr>
              <p:cNvPr id="37" name="ZoneTexte 36">
                <a:extLst>
                  <a:ext uri="{FF2B5EF4-FFF2-40B4-BE49-F238E27FC236}">
                    <a16:creationId xmlns:a16="http://schemas.microsoft.com/office/drawing/2014/main" id="{F30BEE2D-BA2E-4ABD-B828-3DF40D8E9594}"/>
                  </a:ext>
                </a:extLst>
              </p:cNvPr>
              <p:cNvSpPr txBox="1"/>
              <p:nvPr/>
            </p:nvSpPr>
            <p:spPr>
              <a:xfrm rot="18331254">
                <a:off x="1151739" y="2875890"/>
                <a:ext cx="13573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SM</a:t>
                </a:r>
                <a:endParaRPr lang="fr-FR" dirty="0"/>
              </a:p>
            </p:txBody>
          </p:sp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23961CD2-1642-4C13-A09C-1AA34BC37145}"/>
                  </a:ext>
                </a:extLst>
              </p:cNvPr>
              <p:cNvSpPr txBox="1"/>
              <p:nvPr/>
            </p:nvSpPr>
            <p:spPr>
              <a:xfrm rot="18331254">
                <a:off x="1409390" y="2645564"/>
                <a:ext cx="1799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SAP97 </a:t>
                </a:r>
              </a:p>
            </p:txBody>
          </p:sp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1BAB515A-E48E-44C8-B19A-4748F1581368}"/>
                  </a:ext>
                </a:extLst>
              </p:cNvPr>
              <p:cNvSpPr txBox="1"/>
              <p:nvPr/>
            </p:nvSpPr>
            <p:spPr>
              <a:xfrm rot="18331254">
                <a:off x="1765379" y="2819527"/>
                <a:ext cx="14715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A1</a:t>
                </a:r>
                <a:endParaRPr lang="fr-FR" dirty="0"/>
              </a:p>
            </p:txBody>
          </p:sp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AFEEECA4-EE34-4D56-92DD-086B27EF2566}"/>
                  </a:ext>
                </a:extLst>
              </p:cNvPr>
              <p:cNvSpPr txBox="1"/>
              <p:nvPr/>
            </p:nvSpPr>
            <p:spPr>
              <a:xfrm rot="18331254">
                <a:off x="2068004" y="2645565"/>
                <a:ext cx="18692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Ctrl</a:t>
                </a:r>
                <a:endParaRPr lang="fr-FR" sz="1200" dirty="0"/>
              </a:p>
            </p:txBody>
          </p:sp>
        </p:grp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99A77253-4C43-4158-8388-D8F4C63AEF1E}"/>
              </a:ext>
            </a:extLst>
          </p:cNvPr>
          <p:cNvSpPr/>
          <p:nvPr/>
        </p:nvSpPr>
        <p:spPr>
          <a:xfrm>
            <a:off x="8908562" y="73827"/>
            <a:ext cx="2169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 smtClean="0">
                <a:solidFill>
                  <a:srgbClr val="C00000"/>
                </a:solidFill>
              </a:rPr>
              <a:t>Experiment</a:t>
            </a:r>
            <a:r>
              <a:rPr lang="fr-FR" b="1" dirty="0" smtClean="0">
                <a:solidFill>
                  <a:srgbClr val="C00000"/>
                </a:solidFill>
              </a:rPr>
              <a:t> 2, SAP97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469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EEB441-40DA-4EB4-9002-6858338B0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94630" cy="37171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F4AB806-C455-4CE7-8EA5-CFDD23E4F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78591"/>
            <a:ext cx="4394630" cy="394653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A93393B-39D8-4F2A-B3BD-0D9B50050EA5}"/>
              </a:ext>
            </a:extLst>
          </p:cNvPr>
          <p:cNvSpPr txBox="1"/>
          <p:nvPr/>
        </p:nvSpPr>
        <p:spPr>
          <a:xfrm rot="18331254">
            <a:off x="991426" y="497404"/>
            <a:ext cx="142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9EDB95B-4400-45CA-BEC6-D2FB2B1C57C4}"/>
              </a:ext>
            </a:extLst>
          </p:cNvPr>
          <p:cNvSpPr txBox="1"/>
          <p:nvPr/>
        </p:nvSpPr>
        <p:spPr>
          <a:xfrm rot="18331254">
            <a:off x="1288223" y="547627"/>
            <a:ext cx="1412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4.1N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FB2B675-C957-4B56-AB59-D44163C6E847}"/>
              </a:ext>
            </a:extLst>
          </p:cNvPr>
          <p:cNvSpPr txBox="1"/>
          <p:nvPr/>
        </p:nvSpPr>
        <p:spPr>
          <a:xfrm rot="18331254">
            <a:off x="1691821" y="524164"/>
            <a:ext cx="135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A1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B7F4275-9A0A-4AFB-9069-5231F680049B}"/>
              </a:ext>
            </a:extLst>
          </p:cNvPr>
          <p:cNvSpPr txBox="1"/>
          <p:nvPr/>
        </p:nvSpPr>
        <p:spPr>
          <a:xfrm rot="18331254">
            <a:off x="1852367" y="361757"/>
            <a:ext cx="186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sz="12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882882C-5C1B-46E4-A397-02BDE6D98432}"/>
              </a:ext>
            </a:extLst>
          </p:cNvPr>
          <p:cNvSpPr txBox="1"/>
          <p:nvPr/>
        </p:nvSpPr>
        <p:spPr>
          <a:xfrm rot="18331254">
            <a:off x="731316" y="3694524"/>
            <a:ext cx="142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74ECEE2-8D74-4ECB-B4D3-E01417D8979C}"/>
              </a:ext>
            </a:extLst>
          </p:cNvPr>
          <p:cNvSpPr txBox="1"/>
          <p:nvPr/>
        </p:nvSpPr>
        <p:spPr>
          <a:xfrm rot="18331254">
            <a:off x="981492" y="3593894"/>
            <a:ext cx="1608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4.1N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4E965AD-5519-4AA0-860F-79192B889599}"/>
              </a:ext>
            </a:extLst>
          </p:cNvPr>
          <p:cNvSpPr txBox="1"/>
          <p:nvPr/>
        </p:nvSpPr>
        <p:spPr>
          <a:xfrm rot="18331254">
            <a:off x="1341528" y="3673948"/>
            <a:ext cx="135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EE8378F-C3B2-485D-ABA0-6A93396BF4E1}"/>
              </a:ext>
            </a:extLst>
          </p:cNvPr>
          <p:cNvSpPr txBox="1"/>
          <p:nvPr/>
        </p:nvSpPr>
        <p:spPr>
          <a:xfrm rot="18331254">
            <a:off x="1713494" y="3801222"/>
            <a:ext cx="1126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sz="12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394A01D-DF2C-4BC7-8AA3-BF75379E5A77}"/>
              </a:ext>
            </a:extLst>
          </p:cNvPr>
          <p:cNvSpPr txBox="1"/>
          <p:nvPr/>
        </p:nvSpPr>
        <p:spPr>
          <a:xfrm>
            <a:off x="23265" y="732293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4.1N</a:t>
            </a:r>
          </a:p>
          <a:p>
            <a:r>
              <a:rPr lang="fr-FR" dirty="0"/>
              <a:t>130KDa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137C91B8-6B1D-4159-B377-D8695EF69E6E}"/>
              </a:ext>
            </a:extLst>
          </p:cNvPr>
          <p:cNvCxnSpPr>
            <a:cxnSpLocks/>
          </p:cNvCxnSpPr>
          <p:nvPr/>
        </p:nvCxnSpPr>
        <p:spPr>
          <a:xfrm>
            <a:off x="230142" y="1725169"/>
            <a:ext cx="4937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9C3E32BF-058B-417D-972A-0BB0B5BB0DD3}"/>
              </a:ext>
            </a:extLst>
          </p:cNvPr>
          <p:cNvSpPr txBox="1"/>
          <p:nvPr/>
        </p:nvSpPr>
        <p:spPr>
          <a:xfrm>
            <a:off x="-63583" y="4301097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GluA1</a:t>
            </a:r>
          </a:p>
          <a:p>
            <a:r>
              <a:rPr lang="fr-FR" dirty="0"/>
              <a:t>100KDa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8682B706-DC2A-4C36-AE40-CCB13B0E7FFE}"/>
              </a:ext>
            </a:extLst>
          </p:cNvPr>
          <p:cNvCxnSpPr>
            <a:cxnSpLocks/>
          </p:cNvCxnSpPr>
          <p:nvPr/>
        </p:nvCxnSpPr>
        <p:spPr>
          <a:xfrm>
            <a:off x="46397" y="5067977"/>
            <a:ext cx="5669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 28">
            <a:extLst>
              <a:ext uri="{FF2B5EF4-FFF2-40B4-BE49-F238E27FC236}">
                <a16:creationId xmlns:a16="http://schemas.microsoft.com/office/drawing/2014/main" id="{EBE57815-3772-4467-B1F0-9104B3A3DA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068" y="3899832"/>
            <a:ext cx="5021444" cy="4247368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A6C7C617-2BE9-4E13-8D6E-3D8F481DB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36" y="295157"/>
            <a:ext cx="5021444" cy="4247368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C9E48766-F2AA-4D96-A0ED-299B865B48B0}"/>
              </a:ext>
            </a:extLst>
          </p:cNvPr>
          <p:cNvSpPr txBox="1"/>
          <p:nvPr/>
        </p:nvSpPr>
        <p:spPr>
          <a:xfrm rot="18331254">
            <a:off x="5726157" y="3587897"/>
            <a:ext cx="142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60F5C4E1-8235-4F41-8411-8AAF6A1EC7EF}"/>
              </a:ext>
            </a:extLst>
          </p:cNvPr>
          <p:cNvSpPr txBox="1"/>
          <p:nvPr/>
        </p:nvSpPr>
        <p:spPr>
          <a:xfrm rot="18331254">
            <a:off x="6042095" y="3498210"/>
            <a:ext cx="1548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4.1N 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45D9E9A-E01E-4F38-8FF9-091AA9B30423}"/>
              </a:ext>
            </a:extLst>
          </p:cNvPr>
          <p:cNvSpPr txBox="1"/>
          <p:nvPr/>
        </p:nvSpPr>
        <p:spPr>
          <a:xfrm rot="18331254">
            <a:off x="6456443" y="3532554"/>
            <a:ext cx="135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4ECFDD57-7DAC-4AA8-A924-85E8BCB09DE3}"/>
              </a:ext>
            </a:extLst>
          </p:cNvPr>
          <p:cNvSpPr txBox="1"/>
          <p:nvPr/>
        </p:nvSpPr>
        <p:spPr>
          <a:xfrm rot="18331254">
            <a:off x="6725634" y="3530376"/>
            <a:ext cx="135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A2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26158DA-DB5C-4434-B16A-A157A0CDBE98}"/>
              </a:ext>
            </a:extLst>
          </p:cNvPr>
          <p:cNvSpPr txBox="1"/>
          <p:nvPr/>
        </p:nvSpPr>
        <p:spPr>
          <a:xfrm rot="18331254">
            <a:off x="6966940" y="3327920"/>
            <a:ext cx="186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sz="1200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5871C06-61BC-421A-97B7-7960D81B1DE8}"/>
              </a:ext>
            </a:extLst>
          </p:cNvPr>
          <p:cNvSpPr txBox="1"/>
          <p:nvPr/>
        </p:nvSpPr>
        <p:spPr>
          <a:xfrm rot="18331254">
            <a:off x="7414682" y="3492570"/>
            <a:ext cx="1452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 </a:t>
            </a:r>
            <a:endParaRPr lang="fr-FR" sz="1200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7F6AC74-113A-4B9F-A278-0F45CC8C325C}"/>
              </a:ext>
            </a:extLst>
          </p:cNvPr>
          <p:cNvSpPr txBox="1"/>
          <p:nvPr/>
        </p:nvSpPr>
        <p:spPr>
          <a:xfrm rot="18331254">
            <a:off x="5904668" y="320198"/>
            <a:ext cx="142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793AFC4-198A-45FE-8ACE-DFB8CB76E7B3}"/>
              </a:ext>
            </a:extLst>
          </p:cNvPr>
          <p:cNvSpPr txBox="1"/>
          <p:nvPr/>
        </p:nvSpPr>
        <p:spPr>
          <a:xfrm rot="18331254">
            <a:off x="6212410" y="272565"/>
            <a:ext cx="1412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4.1N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66505CDE-0AA5-4C5E-9D03-32C20D39D6F3}"/>
              </a:ext>
            </a:extLst>
          </p:cNvPr>
          <p:cNvSpPr txBox="1"/>
          <p:nvPr/>
        </p:nvSpPr>
        <p:spPr>
          <a:xfrm rot="18331254">
            <a:off x="6554073" y="338421"/>
            <a:ext cx="135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80F8A15-6F22-40DF-B0E4-EBCAB2A26D03}"/>
              </a:ext>
            </a:extLst>
          </p:cNvPr>
          <p:cNvSpPr txBox="1"/>
          <p:nvPr/>
        </p:nvSpPr>
        <p:spPr>
          <a:xfrm rot="18331254">
            <a:off x="6873673" y="299808"/>
            <a:ext cx="135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A2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6A0ABB8C-8B95-47E0-92C8-0CB65D3273F9}"/>
              </a:ext>
            </a:extLst>
          </p:cNvPr>
          <p:cNvSpPr txBox="1"/>
          <p:nvPr/>
        </p:nvSpPr>
        <p:spPr>
          <a:xfrm rot="18331254">
            <a:off x="7090475" y="64000"/>
            <a:ext cx="186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sz="1200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B0F4A06E-604E-4F6B-9BC2-7452D57729DB}"/>
              </a:ext>
            </a:extLst>
          </p:cNvPr>
          <p:cNvSpPr txBox="1"/>
          <p:nvPr/>
        </p:nvSpPr>
        <p:spPr>
          <a:xfrm rot="18331254">
            <a:off x="7495449" y="291336"/>
            <a:ext cx="1452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 </a:t>
            </a:r>
            <a:endParaRPr lang="fr-FR" sz="12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9A77253-4C43-4158-8388-D8F4C63AEF1E}"/>
              </a:ext>
            </a:extLst>
          </p:cNvPr>
          <p:cNvSpPr/>
          <p:nvPr/>
        </p:nvSpPr>
        <p:spPr>
          <a:xfrm>
            <a:off x="1130658" y="49187"/>
            <a:ext cx="14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2</a:t>
            </a:r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9A77253-4C43-4158-8388-D8F4C63AEF1E}"/>
              </a:ext>
            </a:extLst>
          </p:cNvPr>
          <p:cNvSpPr/>
          <p:nvPr/>
        </p:nvSpPr>
        <p:spPr>
          <a:xfrm>
            <a:off x="4851394" y="-4331"/>
            <a:ext cx="14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067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B2AA9B9-061B-48B5-A395-96571027B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972" y="1776727"/>
            <a:ext cx="3038856" cy="153924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EB514AA-33A3-4B47-8810-46A530774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539" y="4648468"/>
            <a:ext cx="3474390" cy="164896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DA00A43-5E47-441E-BA85-6327A91B32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671" y="1636327"/>
            <a:ext cx="3475258" cy="164896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725FB75-6E59-4155-8FBA-262B7130F553}"/>
              </a:ext>
            </a:extLst>
          </p:cNvPr>
          <p:cNvSpPr txBox="1"/>
          <p:nvPr/>
        </p:nvSpPr>
        <p:spPr>
          <a:xfrm rot="18331254">
            <a:off x="1784762" y="699041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EFA46C7-C5D0-4C07-8728-736F0FE083AB}"/>
              </a:ext>
            </a:extLst>
          </p:cNvPr>
          <p:cNvSpPr txBox="1"/>
          <p:nvPr/>
        </p:nvSpPr>
        <p:spPr>
          <a:xfrm rot="18331254">
            <a:off x="2116308" y="680758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4.1N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18B214B-4950-481E-B4E6-8720963D675B}"/>
              </a:ext>
            </a:extLst>
          </p:cNvPr>
          <p:cNvSpPr txBox="1"/>
          <p:nvPr/>
        </p:nvSpPr>
        <p:spPr>
          <a:xfrm rot="18331254">
            <a:off x="2499026" y="645676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8B0CD46-43E1-4638-A089-E357F60E2E48}"/>
              </a:ext>
            </a:extLst>
          </p:cNvPr>
          <p:cNvSpPr txBox="1"/>
          <p:nvPr/>
        </p:nvSpPr>
        <p:spPr>
          <a:xfrm rot="18331254">
            <a:off x="2905001" y="694732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9166EC-9E38-4345-B95A-9DB34D2221AC}"/>
              </a:ext>
            </a:extLst>
          </p:cNvPr>
          <p:cNvSpPr txBox="1"/>
          <p:nvPr/>
        </p:nvSpPr>
        <p:spPr>
          <a:xfrm rot="18331254">
            <a:off x="1713551" y="3685301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E48CDAA-CE0A-4912-AC5D-921FF0148E7F}"/>
              </a:ext>
            </a:extLst>
          </p:cNvPr>
          <p:cNvSpPr txBox="1"/>
          <p:nvPr/>
        </p:nvSpPr>
        <p:spPr>
          <a:xfrm rot="18331254">
            <a:off x="2284531" y="3977005"/>
            <a:ext cx="1138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4.1N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6B0ACA4-55D2-4217-BF44-12CF67B2F823}"/>
              </a:ext>
            </a:extLst>
          </p:cNvPr>
          <p:cNvSpPr txBox="1"/>
          <p:nvPr/>
        </p:nvSpPr>
        <p:spPr>
          <a:xfrm rot="18331254">
            <a:off x="2499026" y="3615152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8E13984-772D-4A83-942C-94725DA29D8A}"/>
              </a:ext>
            </a:extLst>
          </p:cNvPr>
          <p:cNvSpPr txBox="1"/>
          <p:nvPr/>
        </p:nvSpPr>
        <p:spPr>
          <a:xfrm rot="18331254">
            <a:off x="2905001" y="3664208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27D1F21-1338-44F2-B22C-700CDC0DDFEF}"/>
              </a:ext>
            </a:extLst>
          </p:cNvPr>
          <p:cNvSpPr txBox="1"/>
          <p:nvPr/>
        </p:nvSpPr>
        <p:spPr>
          <a:xfrm>
            <a:off x="322730" y="1909045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4.1N</a:t>
            </a:r>
          </a:p>
          <a:p>
            <a:r>
              <a:rPr lang="fr-FR" dirty="0"/>
              <a:t>130KDa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C0DBF5F9-76F2-430E-AF38-80F56B0405B3}"/>
              </a:ext>
            </a:extLst>
          </p:cNvPr>
          <p:cNvCxnSpPr/>
          <p:nvPr/>
        </p:nvCxnSpPr>
        <p:spPr>
          <a:xfrm>
            <a:off x="1192308" y="2232211"/>
            <a:ext cx="4661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06426952-E82B-4CF3-B5EB-20F1E126EBE3}"/>
              </a:ext>
            </a:extLst>
          </p:cNvPr>
          <p:cNvSpPr txBox="1"/>
          <p:nvPr/>
        </p:nvSpPr>
        <p:spPr>
          <a:xfrm>
            <a:off x="322729" y="4957044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GluA1</a:t>
            </a:r>
          </a:p>
          <a:p>
            <a:r>
              <a:rPr lang="fr-FR" dirty="0"/>
              <a:t>100KDa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5AADDD47-9992-4A54-B965-0A2CBC11D95C}"/>
              </a:ext>
            </a:extLst>
          </p:cNvPr>
          <p:cNvCxnSpPr/>
          <p:nvPr/>
        </p:nvCxnSpPr>
        <p:spPr>
          <a:xfrm>
            <a:off x="1201274" y="5369858"/>
            <a:ext cx="4661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99A77253-4C43-4158-8388-D8F4C63AEF1E}"/>
              </a:ext>
            </a:extLst>
          </p:cNvPr>
          <p:cNvSpPr/>
          <p:nvPr/>
        </p:nvSpPr>
        <p:spPr>
          <a:xfrm>
            <a:off x="2632534" y="461509"/>
            <a:ext cx="14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4</a:t>
            </a:r>
            <a:endParaRPr lang="fr-FR" dirty="0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62B1642-622B-401D-BDC1-7B5C49361C49}"/>
              </a:ext>
            </a:extLst>
          </p:cNvPr>
          <p:cNvGrpSpPr/>
          <p:nvPr/>
        </p:nvGrpSpPr>
        <p:grpSpPr>
          <a:xfrm>
            <a:off x="7882641" y="0"/>
            <a:ext cx="1560782" cy="2011502"/>
            <a:chOff x="957633" y="2171202"/>
            <a:chExt cx="1560782" cy="2011502"/>
          </a:xfrm>
        </p:grpSpPr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EDC25580-2744-4726-91E5-FA8F357D5E96}"/>
                </a:ext>
              </a:extLst>
            </p:cNvPr>
            <p:cNvSpPr txBox="1"/>
            <p:nvPr/>
          </p:nvSpPr>
          <p:spPr>
            <a:xfrm rot="18331254">
              <a:off x="171622" y="3027362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SM</a:t>
              </a:r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30A00C9F-7B69-4DAA-BACF-A86C6EC3A303}"/>
                </a:ext>
              </a:extLst>
            </p:cNvPr>
            <p:cNvSpPr txBox="1"/>
            <p:nvPr/>
          </p:nvSpPr>
          <p:spPr>
            <a:xfrm rot="18331254">
              <a:off x="574379" y="2992295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4.1N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8E24E4D5-79C6-4D34-AF41-8F7E2CCC67AD}"/>
                </a:ext>
              </a:extLst>
            </p:cNvPr>
            <p:cNvSpPr txBox="1"/>
            <p:nvPr/>
          </p:nvSpPr>
          <p:spPr>
            <a:xfrm rot="18331254">
              <a:off x="957097" y="2957213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A1 </a:t>
              </a:r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73D1E228-060C-4CD5-85CD-2ED0CEA02D00}"/>
                </a:ext>
              </a:extLst>
            </p:cNvPr>
            <p:cNvSpPr txBox="1"/>
            <p:nvPr/>
          </p:nvSpPr>
          <p:spPr>
            <a:xfrm rot="18331254">
              <a:off x="1363072" y="3006269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</a:t>
              </a:r>
              <a:r>
                <a:rPr lang="fr-FR" dirty="0" smtClean="0"/>
                <a:t>Ctrl </a:t>
              </a:r>
              <a:endParaRPr lang="fr-FR" dirty="0"/>
            </a:p>
          </p:txBody>
        </p:sp>
      </p:grpSp>
      <p:sp>
        <p:nvSpPr>
          <p:cNvPr id="60" name="ZoneTexte 59">
            <a:extLst>
              <a:ext uri="{FF2B5EF4-FFF2-40B4-BE49-F238E27FC236}">
                <a16:creationId xmlns:a16="http://schemas.microsoft.com/office/drawing/2014/main" id="{8CBE00E1-4BBA-4107-915A-8C85A4BC3D89}"/>
              </a:ext>
            </a:extLst>
          </p:cNvPr>
          <p:cNvSpPr txBox="1"/>
          <p:nvPr/>
        </p:nvSpPr>
        <p:spPr>
          <a:xfrm>
            <a:off x="6132568" y="2026275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4,1N</a:t>
            </a:r>
          </a:p>
          <a:p>
            <a:r>
              <a:rPr lang="fr-FR" dirty="0"/>
              <a:t>130KDa</a:t>
            </a:r>
          </a:p>
        </p:txBody>
      </p:sp>
      <p:cxnSp>
        <p:nvCxnSpPr>
          <p:cNvPr id="61" name="Connecteur droit avec flèche 60">
            <a:extLst>
              <a:ext uri="{FF2B5EF4-FFF2-40B4-BE49-F238E27FC236}">
                <a16:creationId xmlns:a16="http://schemas.microsoft.com/office/drawing/2014/main" id="{66B1A14C-287B-4FB9-AC07-29341B9950CF}"/>
              </a:ext>
            </a:extLst>
          </p:cNvPr>
          <p:cNvCxnSpPr/>
          <p:nvPr/>
        </p:nvCxnSpPr>
        <p:spPr>
          <a:xfrm>
            <a:off x="6749341" y="2349441"/>
            <a:ext cx="4661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9C13776F-9E25-4372-8019-EEE849DE12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972" y="4671658"/>
            <a:ext cx="3551256" cy="1474644"/>
          </a:xfrm>
          <a:prstGeom prst="rect">
            <a:avLst/>
          </a:prstGeom>
        </p:spPr>
      </p:pic>
      <p:sp>
        <p:nvSpPr>
          <p:cNvPr id="62" name="ZoneTexte 61">
            <a:extLst>
              <a:ext uri="{FF2B5EF4-FFF2-40B4-BE49-F238E27FC236}">
                <a16:creationId xmlns:a16="http://schemas.microsoft.com/office/drawing/2014/main" id="{2E2FC7BB-9BE2-4BBF-8696-922F96AC16F7}"/>
              </a:ext>
            </a:extLst>
          </p:cNvPr>
          <p:cNvSpPr txBox="1"/>
          <p:nvPr/>
        </p:nvSpPr>
        <p:spPr>
          <a:xfrm rot="18331254">
            <a:off x="7331582" y="3734357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6834A3E3-1F2C-403E-A0BB-F9D0C242F2FE}"/>
              </a:ext>
            </a:extLst>
          </p:cNvPr>
          <p:cNvSpPr txBox="1"/>
          <p:nvPr/>
        </p:nvSpPr>
        <p:spPr>
          <a:xfrm rot="18331254">
            <a:off x="7734339" y="3699290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4.1N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8E4463BE-76B1-4010-8A52-05D2B81FCD25}"/>
              </a:ext>
            </a:extLst>
          </p:cNvPr>
          <p:cNvSpPr txBox="1"/>
          <p:nvPr/>
        </p:nvSpPr>
        <p:spPr>
          <a:xfrm rot="18331254">
            <a:off x="8117057" y="3664208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 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83D1FF6F-B5C3-4955-9204-CD8D5C66747F}"/>
              </a:ext>
            </a:extLst>
          </p:cNvPr>
          <p:cNvSpPr txBox="1"/>
          <p:nvPr/>
        </p:nvSpPr>
        <p:spPr>
          <a:xfrm rot="18331254">
            <a:off x="8440971" y="3713264"/>
            <a:ext cx="1941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dirty="0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4B5B1B5C-7990-4D6E-9318-0273A853140A}"/>
              </a:ext>
            </a:extLst>
          </p:cNvPr>
          <p:cNvSpPr txBox="1"/>
          <p:nvPr/>
        </p:nvSpPr>
        <p:spPr>
          <a:xfrm>
            <a:off x="5813966" y="5046692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GluA1</a:t>
            </a:r>
          </a:p>
          <a:p>
            <a:r>
              <a:rPr lang="fr-FR" dirty="0"/>
              <a:t>100KDa</a:t>
            </a:r>
          </a:p>
        </p:txBody>
      </p:sp>
      <p:cxnSp>
        <p:nvCxnSpPr>
          <p:cNvPr id="67" name="Connecteur droit avec flèche 66">
            <a:extLst>
              <a:ext uri="{FF2B5EF4-FFF2-40B4-BE49-F238E27FC236}">
                <a16:creationId xmlns:a16="http://schemas.microsoft.com/office/drawing/2014/main" id="{E14B6C00-1A01-4F92-87A9-AE3E443EFB6A}"/>
              </a:ext>
            </a:extLst>
          </p:cNvPr>
          <p:cNvCxnSpPr/>
          <p:nvPr/>
        </p:nvCxnSpPr>
        <p:spPr>
          <a:xfrm>
            <a:off x="6692511" y="5459506"/>
            <a:ext cx="4661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99A77253-4C43-4158-8388-D8F4C63AEF1E}"/>
              </a:ext>
            </a:extLst>
          </p:cNvPr>
          <p:cNvSpPr/>
          <p:nvPr/>
        </p:nvSpPr>
        <p:spPr>
          <a:xfrm>
            <a:off x="7474748" y="544884"/>
            <a:ext cx="14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4042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6764308" y="-347312"/>
            <a:ext cx="5606112" cy="7796061"/>
            <a:chOff x="6764308" y="-347312"/>
            <a:chExt cx="5606112" cy="7796061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15AD2C43-E81D-4AA0-8AD7-039E5BC75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4308" y="3553574"/>
              <a:ext cx="4605064" cy="3895175"/>
            </a:xfrm>
            <a:prstGeom prst="rect">
              <a:avLst/>
            </a:prstGeom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94EEB2FA-4CA0-4E32-A8A6-CC5EB0952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927" y="0"/>
              <a:ext cx="4624975" cy="3895174"/>
            </a:xfrm>
            <a:prstGeom prst="rect">
              <a:avLst/>
            </a:prstGeom>
          </p:spPr>
        </p:pic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3EAE665B-254D-481A-A9AB-E119EF5D7A14}"/>
                </a:ext>
              </a:extLst>
            </p:cNvPr>
            <p:cNvGrpSpPr/>
            <p:nvPr/>
          </p:nvGrpSpPr>
          <p:grpSpPr>
            <a:xfrm>
              <a:off x="9478443" y="2947561"/>
              <a:ext cx="1479137" cy="1869288"/>
              <a:chOff x="2513776" y="2125459"/>
              <a:chExt cx="1479137" cy="1869288"/>
            </a:xfrm>
          </p:grpSpPr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F505854-521A-4405-954B-26D79C89B676}"/>
                  </a:ext>
                </a:extLst>
              </p:cNvPr>
              <p:cNvSpPr txBox="1"/>
              <p:nvPr/>
            </p:nvSpPr>
            <p:spPr>
              <a:xfrm rot="18331254">
                <a:off x="1986921" y="3025922"/>
                <a:ext cx="14230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SM</a:t>
                </a:r>
                <a:endParaRPr lang="fr-FR" dirty="0"/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D8B044A7-AB5E-457B-966D-E7C5F0327F0A}"/>
                  </a:ext>
                </a:extLst>
              </p:cNvPr>
              <p:cNvSpPr txBox="1"/>
              <p:nvPr/>
            </p:nvSpPr>
            <p:spPr>
              <a:xfrm rot="18331254">
                <a:off x="2283293" y="2950337"/>
                <a:ext cx="16087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SAP97</a:t>
                </a:r>
                <a:endParaRPr lang="fr-FR" dirty="0"/>
              </a:p>
            </p:txBody>
          </p:sp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ACF158FE-59A4-4D79-A5A1-A6249A5070F7}"/>
                  </a:ext>
                </a:extLst>
              </p:cNvPr>
              <p:cNvSpPr txBox="1"/>
              <p:nvPr/>
            </p:nvSpPr>
            <p:spPr>
              <a:xfrm rot="18331254">
                <a:off x="2649072" y="3083799"/>
                <a:ext cx="13572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A1</a:t>
                </a:r>
                <a:endParaRPr lang="fr-FR" dirty="0"/>
              </a:p>
            </p:txBody>
          </p:sp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84BC15C-3504-4AFD-9A0D-3D3D998AC410}"/>
                  </a:ext>
                </a:extLst>
              </p:cNvPr>
              <p:cNvSpPr txBox="1"/>
              <p:nvPr/>
            </p:nvSpPr>
            <p:spPr>
              <a:xfrm rot="18331254">
                <a:off x="2873603" y="2875437"/>
                <a:ext cx="18692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Ctrl</a:t>
                </a:r>
                <a:endParaRPr lang="fr-FR" sz="1200" dirty="0"/>
              </a:p>
            </p:txBody>
          </p:sp>
        </p:grp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F324D12-E711-46EE-A78C-CC1BEBEF5FBB}"/>
                </a:ext>
              </a:extLst>
            </p:cNvPr>
            <p:cNvSpPr txBox="1"/>
            <p:nvPr/>
          </p:nvSpPr>
          <p:spPr>
            <a:xfrm>
              <a:off x="11344313" y="1654126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SAP97</a:t>
              </a:r>
            </a:p>
            <a:p>
              <a:r>
                <a:rPr lang="fr-FR" dirty="0"/>
                <a:t>130KDa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AFA4A40A-13C3-4812-AE77-4C54F9E6A83B}"/>
                </a:ext>
              </a:extLst>
            </p:cNvPr>
            <p:cNvSpPr txBox="1"/>
            <p:nvPr/>
          </p:nvSpPr>
          <p:spPr>
            <a:xfrm>
              <a:off x="11297723" y="4804344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GluA1</a:t>
              </a:r>
            </a:p>
            <a:p>
              <a:r>
                <a:rPr lang="fr-FR" dirty="0"/>
                <a:t>100KDa</a:t>
              </a:r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6DA46C56-D614-490A-A8D3-66147AFC0F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7619" y="5156105"/>
              <a:ext cx="45052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897EBDCF-6E94-44FD-A920-B14572C28D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73761" y="1848250"/>
              <a:ext cx="45052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CB9B6D5B-976B-46B0-94EA-62B778E7109A}"/>
                </a:ext>
              </a:extLst>
            </p:cNvPr>
            <p:cNvGrpSpPr/>
            <p:nvPr/>
          </p:nvGrpSpPr>
          <p:grpSpPr>
            <a:xfrm>
              <a:off x="9659062" y="-347312"/>
              <a:ext cx="1541580" cy="1869288"/>
              <a:chOff x="1645734" y="1895587"/>
              <a:chExt cx="1541580" cy="1869288"/>
            </a:xfrm>
          </p:grpSpPr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F30BEE2D-BA2E-4ABD-B828-3DF40D8E9594}"/>
                  </a:ext>
                </a:extLst>
              </p:cNvPr>
              <p:cNvSpPr txBox="1"/>
              <p:nvPr/>
            </p:nvSpPr>
            <p:spPr>
              <a:xfrm rot="18331254">
                <a:off x="1151739" y="2875890"/>
                <a:ext cx="13573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SM</a:t>
                </a:r>
                <a:endParaRPr lang="fr-FR" dirty="0"/>
              </a:p>
            </p:txBody>
          </p:sp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23961CD2-1642-4C13-A09C-1AA34BC37145}"/>
                  </a:ext>
                </a:extLst>
              </p:cNvPr>
              <p:cNvSpPr txBox="1"/>
              <p:nvPr/>
            </p:nvSpPr>
            <p:spPr>
              <a:xfrm rot="18331254">
                <a:off x="1409390" y="2645564"/>
                <a:ext cx="1799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SAP97 </a:t>
                </a:r>
              </a:p>
            </p:txBody>
          </p:sp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1BAB515A-E48E-44C8-B19A-4748F1581368}"/>
                  </a:ext>
                </a:extLst>
              </p:cNvPr>
              <p:cNvSpPr txBox="1"/>
              <p:nvPr/>
            </p:nvSpPr>
            <p:spPr>
              <a:xfrm rot="18331254">
                <a:off x="1765379" y="2819527"/>
                <a:ext cx="14715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A1</a:t>
                </a:r>
                <a:endParaRPr lang="fr-FR" dirty="0"/>
              </a:p>
            </p:txBody>
          </p:sp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AFEEECA4-EE34-4D56-92DD-086B27EF2566}"/>
                  </a:ext>
                </a:extLst>
              </p:cNvPr>
              <p:cNvSpPr txBox="1"/>
              <p:nvPr/>
            </p:nvSpPr>
            <p:spPr>
              <a:xfrm rot="18331254">
                <a:off x="2068004" y="2645565"/>
                <a:ext cx="18692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IP </a:t>
                </a:r>
                <a:r>
                  <a:rPr lang="fr-FR" dirty="0" smtClean="0"/>
                  <a:t>Ctrl</a:t>
                </a:r>
                <a:endParaRPr lang="fr-FR" sz="1200" dirty="0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9A77253-4C43-4158-8388-D8F4C63AEF1E}"/>
                </a:ext>
              </a:extLst>
            </p:cNvPr>
            <p:cNvSpPr/>
            <p:nvPr/>
          </p:nvSpPr>
          <p:spPr>
            <a:xfrm>
              <a:off x="7006184" y="55162"/>
              <a:ext cx="1432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dirty="0" err="1" smtClean="0"/>
                <a:t>Experiment</a:t>
              </a:r>
              <a:r>
                <a:rPr lang="fr-FR" dirty="0" smtClean="0"/>
                <a:t> 2</a:t>
              </a:r>
              <a:endParaRPr lang="fr-FR" dirty="0"/>
            </a:p>
          </p:txBody>
        </p: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1A507BAC-DBEF-465D-92EA-0D89B99FD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54" y="165707"/>
            <a:ext cx="4571106" cy="386645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037DF77-46BB-4EAE-A104-8E2DE8CF9F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16" y="4006338"/>
            <a:ext cx="4598243" cy="3889405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DDB8BFEE-193A-4419-B5A5-36537BF1FE68}"/>
              </a:ext>
            </a:extLst>
          </p:cNvPr>
          <p:cNvSpPr txBox="1"/>
          <p:nvPr/>
        </p:nvSpPr>
        <p:spPr>
          <a:xfrm rot="18331254">
            <a:off x="1503425" y="698437"/>
            <a:ext cx="1357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DA170D7-D587-414E-BC9A-9E122BA342AC}"/>
              </a:ext>
            </a:extLst>
          </p:cNvPr>
          <p:cNvSpPr txBox="1"/>
          <p:nvPr/>
        </p:nvSpPr>
        <p:spPr>
          <a:xfrm rot="18331254">
            <a:off x="1730633" y="518347"/>
            <a:ext cx="1799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SAP97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720FA79-6DC3-4D08-B4B2-8296F2B7C58D}"/>
              </a:ext>
            </a:extLst>
          </p:cNvPr>
          <p:cNvSpPr txBox="1"/>
          <p:nvPr/>
        </p:nvSpPr>
        <p:spPr>
          <a:xfrm rot="18331254">
            <a:off x="2127237" y="687174"/>
            <a:ext cx="147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 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537DFB4-2FF5-4CF9-87CE-6938F448AE08}"/>
              </a:ext>
            </a:extLst>
          </p:cNvPr>
          <p:cNvSpPr txBox="1"/>
          <p:nvPr/>
        </p:nvSpPr>
        <p:spPr>
          <a:xfrm rot="18331254">
            <a:off x="2465563" y="727303"/>
            <a:ext cx="135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A2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5711FCE-983F-4672-9F6C-E18B7DB9AC32}"/>
              </a:ext>
            </a:extLst>
          </p:cNvPr>
          <p:cNvSpPr txBox="1"/>
          <p:nvPr/>
        </p:nvSpPr>
        <p:spPr>
          <a:xfrm rot="18331254">
            <a:off x="2616840" y="550908"/>
            <a:ext cx="186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sz="1200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E2D9B0A-31D2-4E6B-B2CD-F29F63527962}"/>
              </a:ext>
            </a:extLst>
          </p:cNvPr>
          <p:cNvSpPr txBox="1"/>
          <p:nvPr/>
        </p:nvSpPr>
        <p:spPr>
          <a:xfrm rot="18331254">
            <a:off x="3019846" y="700594"/>
            <a:ext cx="1449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 </a:t>
            </a:r>
            <a:endParaRPr lang="fr-FR" sz="1200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F269827-2D6F-42A3-96C4-32FAB085AF34}"/>
              </a:ext>
            </a:extLst>
          </p:cNvPr>
          <p:cNvSpPr txBox="1"/>
          <p:nvPr/>
        </p:nvSpPr>
        <p:spPr>
          <a:xfrm rot="18331254">
            <a:off x="1221158" y="3600948"/>
            <a:ext cx="142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3C29ECC-8E92-4A9E-BBDE-10DC3D08B1B0}"/>
              </a:ext>
            </a:extLst>
          </p:cNvPr>
          <p:cNvSpPr txBox="1"/>
          <p:nvPr/>
        </p:nvSpPr>
        <p:spPr>
          <a:xfrm rot="18331254">
            <a:off x="1492169" y="3500664"/>
            <a:ext cx="1788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SAP97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DAEF448-C8FF-4326-80BF-FB20CC565DE8}"/>
              </a:ext>
            </a:extLst>
          </p:cNvPr>
          <p:cNvSpPr txBox="1"/>
          <p:nvPr/>
        </p:nvSpPr>
        <p:spPr>
          <a:xfrm rot="18331254">
            <a:off x="1899376" y="3671723"/>
            <a:ext cx="135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A1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6F562E3-9A7C-409B-B4BD-C6EED54633A0}"/>
              </a:ext>
            </a:extLst>
          </p:cNvPr>
          <p:cNvSpPr txBox="1"/>
          <p:nvPr/>
        </p:nvSpPr>
        <p:spPr>
          <a:xfrm rot="18331254">
            <a:off x="2190667" y="3648696"/>
            <a:ext cx="135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A2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36C6DEF-DDA0-487F-ADA7-A6CA8AE7E67C}"/>
              </a:ext>
            </a:extLst>
          </p:cNvPr>
          <p:cNvSpPr txBox="1"/>
          <p:nvPr/>
        </p:nvSpPr>
        <p:spPr>
          <a:xfrm rot="18331254">
            <a:off x="2383319" y="3419973"/>
            <a:ext cx="186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IP </a:t>
            </a:r>
            <a:r>
              <a:rPr lang="fr-FR" dirty="0" smtClean="0"/>
              <a:t>Ctrl </a:t>
            </a:r>
            <a:endParaRPr lang="fr-FR" sz="1200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5A7C4C-8B68-44AE-973B-BDE0930C6E01}"/>
              </a:ext>
            </a:extLst>
          </p:cNvPr>
          <p:cNvSpPr txBox="1"/>
          <p:nvPr/>
        </p:nvSpPr>
        <p:spPr>
          <a:xfrm rot="18331254">
            <a:off x="2753527" y="3648695"/>
            <a:ext cx="1452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SM </a:t>
            </a:r>
            <a:endParaRPr lang="fr-FR" sz="120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CD0195D-2D0C-441A-85CA-52D07F8F24B1}"/>
              </a:ext>
            </a:extLst>
          </p:cNvPr>
          <p:cNvSpPr txBox="1"/>
          <p:nvPr/>
        </p:nvSpPr>
        <p:spPr>
          <a:xfrm>
            <a:off x="4873493" y="1439511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SAP97</a:t>
            </a:r>
          </a:p>
          <a:p>
            <a:r>
              <a:rPr lang="fr-FR" dirty="0"/>
              <a:t>130KDa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AF9D4C6-CDAB-4E84-BBE1-5BC58754B2C4}"/>
              </a:ext>
            </a:extLst>
          </p:cNvPr>
          <p:cNvSpPr txBox="1"/>
          <p:nvPr/>
        </p:nvSpPr>
        <p:spPr>
          <a:xfrm>
            <a:off x="4961896" y="4782112"/>
            <a:ext cx="1026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GluA1</a:t>
            </a:r>
          </a:p>
          <a:p>
            <a:r>
              <a:rPr lang="fr-FR" dirty="0"/>
              <a:t>100KDa</a:t>
            </a:r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519A939A-3C49-4941-A508-BE05F0EDFC38}"/>
              </a:ext>
            </a:extLst>
          </p:cNvPr>
          <p:cNvCxnSpPr/>
          <p:nvPr/>
        </p:nvCxnSpPr>
        <p:spPr>
          <a:xfrm flipH="1">
            <a:off x="3987997" y="1899920"/>
            <a:ext cx="60561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58C2CF59-3EA5-4F13-884C-5AA589C61746}"/>
              </a:ext>
            </a:extLst>
          </p:cNvPr>
          <p:cNvCxnSpPr/>
          <p:nvPr/>
        </p:nvCxnSpPr>
        <p:spPr>
          <a:xfrm flipH="1">
            <a:off x="3987997" y="5120640"/>
            <a:ext cx="60561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99A77253-4C43-4158-8388-D8F4C63AEF1E}"/>
              </a:ext>
            </a:extLst>
          </p:cNvPr>
          <p:cNvSpPr/>
          <p:nvPr/>
        </p:nvSpPr>
        <p:spPr>
          <a:xfrm>
            <a:off x="1898886" y="213799"/>
            <a:ext cx="14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4658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569122" y="-862725"/>
            <a:ext cx="7417017" cy="7598062"/>
            <a:chOff x="4873493" y="-740062"/>
            <a:chExt cx="7417017" cy="7598062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9DF2557-7822-4756-BE99-D9F3C5B28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9141" y="4648200"/>
              <a:ext cx="4076489" cy="22098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622C7E18-4E57-490E-890A-3D49C2682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9142" y="994033"/>
              <a:ext cx="4076489" cy="2209800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0856094C-649C-4226-BB38-5F8C21EBCD1E}"/>
                </a:ext>
              </a:extLst>
            </p:cNvPr>
            <p:cNvSpPr txBox="1"/>
            <p:nvPr/>
          </p:nvSpPr>
          <p:spPr>
            <a:xfrm rot="18331254">
              <a:off x="8942587" y="45949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SM 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6E803EA7-71C2-476E-895D-002AF5558CD9}"/>
                </a:ext>
              </a:extLst>
            </p:cNvPr>
            <p:cNvSpPr txBox="1"/>
            <p:nvPr/>
          </p:nvSpPr>
          <p:spPr>
            <a:xfrm rot="18331254">
              <a:off x="9283351" y="81017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SAP97 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E1030936-0289-4708-855B-08DC82F77037}"/>
                </a:ext>
              </a:extLst>
            </p:cNvPr>
            <p:cNvSpPr txBox="1"/>
            <p:nvPr/>
          </p:nvSpPr>
          <p:spPr>
            <a:xfrm rot="18331254">
              <a:off x="9702124" y="45949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A1 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D85551C-4198-4BBF-8279-028D5A434D01}"/>
                </a:ext>
              </a:extLst>
            </p:cNvPr>
            <p:cNvSpPr txBox="1"/>
            <p:nvPr/>
          </p:nvSpPr>
          <p:spPr>
            <a:xfrm rot="18331254">
              <a:off x="10062826" y="69649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</a:t>
              </a:r>
              <a:r>
                <a:rPr lang="fr-FR" dirty="0" smtClean="0"/>
                <a:t>Ctrl </a:t>
              </a:r>
              <a:endParaRPr lang="fr-FR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05A662F1-23AC-4F28-A382-B923F0CA1C20}"/>
                </a:ext>
              </a:extLst>
            </p:cNvPr>
            <p:cNvSpPr txBox="1"/>
            <p:nvPr/>
          </p:nvSpPr>
          <p:spPr>
            <a:xfrm rot="18331254">
              <a:off x="8754715" y="3700117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SM 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AC7291CC-4E1F-4F00-8E48-9EE33140B815}"/>
                </a:ext>
              </a:extLst>
            </p:cNvPr>
            <p:cNvSpPr txBox="1"/>
            <p:nvPr/>
          </p:nvSpPr>
          <p:spPr>
            <a:xfrm rot="18331254">
              <a:off x="9095479" y="3735185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SAP97 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8F25AD10-5B1D-408B-9E30-97D9ED95DC75}"/>
                </a:ext>
              </a:extLst>
            </p:cNvPr>
            <p:cNvSpPr txBox="1"/>
            <p:nvPr/>
          </p:nvSpPr>
          <p:spPr>
            <a:xfrm rot="18331254">
              <a:off x="9506672" y="3712448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A1 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52E2647A-C4E4-48AC-8CAE-BB43AE0798A7}"/>
                </a:ext>
              </a:extLst>
            </p:cNvPr>
            <p:cNvSpPr txBox="1"/>
            <p:nvPr/>
          </p:nvSpPr>
          <p:spPr>
            <a:xfrm rot="18331254">
              <a:off x="9975313" y="3723817"/>
              <a:ext cx="1941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IP </a:t>
              </a:r>
              <a:r>
                <a:rPr lang="fr-FR" dirty="0" smtClean="0"/>
                <a:t>Ctrl </a:t>
              </a:r>
              <a:endParaRPr lang="fr-FR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9239251E-424E-47FD-9D17-C85145D835FC}"/>
                </a:ext>
              </a:extLst>
            </p:cNvPr>
            <p:cNvSpPr txBox="1"/>
            <p:nvPr/>
          </p:nvSpPr>
          <p:spPr>
            <a:xfrm>
              <a:off x="11249096" y="1542759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SAP97</a:t>
              </a:r>
            </a:p>
            <a:p>
              <a:r>
                <a:rPr lang="fr-FR" dirty="0"/>
                <a:t>130KDa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C392384B-7AFF-4365-822A-584316D320C3}"/>
                </a:ext>
              </a:extLst>
            </p:cNvPr>
            <p:cNvSpPr txBox="1"/>
            <p:nvPr/>
          </p:nvSpPr>
          <p:spPr>
            <a:xfrm>
              <a:off x="11264403" y="5304710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GluA1</a:t>
              </a:r>
            </a:p>
            <a:p>
              <a:r>
                <a:rPr lang="fr-FR" dirty="0"/>
                <a:t>100KDa</a:t>
              </a:r>
            </a:p>
          </p:txBody>
        </p:sp>
        <p:cxnSp>
          <p:nvCxnSpPr>
            <p:cNvPr id="21" name="Connecteur droit avec flèche 20">
              <a:extLst>
                <a:ext uri="{FF2B5EF4-FFF2-40B4-BE49-F238E27FC236}">
                  <a16:creationId xmlns:a16="http://schemas.microsoft.com/office/drawing/2014/main" id="{3C215E57-1EE0-4478-A22D-EC4948454E87}"/>
                </a:ext>
              </a:extLst>
            </p:cNvPr>
            <p:cNvCxnSpPr/>
            <p:nvPr/>
          </p:nvCxnSpPr>
          <p:spPr>
            <a:xfrm flipH="1">
              <a:off x="10761416" y="1828800"/>
              <a:ext cx="48768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FC0353DE-36D1-471B-B741-49CBE7748BC5}"/>
                </a:ext>
              </a:extLst>
            </p:cNvPr>
            <p:cNvCxnSpPr/>
            <p:nvPr/>
          </p:nvCxnSpPr>
          <p:spPr>
            <a:xfrm flipH="1">
              <a:off x="10619835" y="5679440"/>
              <a:ext cx="48768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ACD0195D-2D0C-441A-85CA-52D07F8F24B1}"/>
                </a:ext>
              </a:extLst>
            </p:cNvPr>
            <p:cNvSpPr txBox="1"/>
            <p:nvPr/>
          </p:nvSpPr>
          <p:spPr>
            <a:xfrm>
              <a:off x="4873493" y="1439511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SAP97</a:t>
              </a:r>
            </a:p>
            <a:p>
              <a:r>
                <a:rPr lang="fr-FR" dirty="0"/>
                <a:t>130KDa</a:t>
              </a: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7AF9D4C6-CDAB-4E84-BBE1-5BC58754B2C4}"/>
                </a:ext>
              </a:extLst>
            </p:cNvPr>
            <p:cNvSpPr txBox="1"/>
            <p:nvPr/>
          </p:nvSpPr>
          <p:spPr>
            <a:xfrm>
              <a:off x="4961896" y="4782112"/>
              <a:ext cx="1026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GluA1</a:t>
              </a:r>
            </a:p>
            <a:p>
              <a:r>
                <a:rPr lang="fr-FR" dirty="0"/>
                <a:t>100KDa</a:t>
              </a:r>
            </a:p>
          </p:txBody>
        </p:sp>
        <p:cxnSp>
          <p:nvCxnSpPr>
            <p:cNvPr id="45" name="Connecteur droit avec flèche 44">
              <a:extLst>
                <a:ext uri="{FF2B5EF4-FFF2-40B4-BE49-F238E27FC236}">
                  <a16:creationId xmlns:a16="http://schemas.microsoft.com/office/drawing/2014/main" id="{0AB0335B-8930-4A3B-A9BA-994369066D2F}"/>
                </a:ext>
              </a:extLst>
            </p:cNvPr>
            <p:cNvCxnSpPr/>
            <p:nvPr/>
          </p:nvCxnSpPr>
          <p:spPr>
            <a:xfrm>
              <a:off x="5899600" y="1762676"/>
              <a:ext cx="6604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avec flèche 45">
              <a:extLst>
                <a:ext uri="{FF2B5EF4-FFF2-40B4-BE49-F238E27FC236}">
                  <a16:creationId xmlns:a16="http://schemas.microsoft.com/office/drawing/2014/main" id="{99770D98-DA35-48AE-84C7-4DBC36E6774A}"/>
                </a:ext>
              </a:extLst>
            </p:cNvPr>
            <p:cNvCxnSpPr/>
            <p:nvPr/>
          </p:nvCxnSpPr>
          <p:spPr>
            <a:xfrm>
              <a:off x="5899600" y="5552356"/>
              <a:ext cx="6604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9A77253-4C43-4158-8388-D8F4C63AEF1E}"/>
                </a:ext>
              </a:extLst>
            </p:cNvPr>
            <p:cNvSpPr/>
            <p:nvPr/>
          </p:nvSpPr>
          <p:spPr>
            <a:xfrm>
              <a:off x="6622884" y="185262"/>
              <a:ext cx="1432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dirty="0" err="1" smtClean="0"/>
                <a:t>Experiment</a:t>
              </a:r>
              <a:r>
                <a:rPr lang="fr-FR" dirty="0" smtClean="0"/>
                <a:t> 4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9199283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203</Words>
  <Application>Microsoft Office PowerPoint</Application>
  <PresentationFormat>Grand écran</PresentationFormat>
  <Paragraphs>126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justine charpentier</dc:creator>
  <cp:lastModifiedBy>fcoussen@neurocampus.bor</cp:lastModifiedBy>
  <cp:revision>13</cp:revision>
  <dcterms:created xsi:type="dcterms:W3CDTF">2023-01-10T14:44:31Z</dcterms:created>
  <dcterms:modified xsi:type="dcterms:W3CDTF">2023-01-12T09:54:23Z</dcterms:modified>
</cp:coreProperties>
</file>